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7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0C09E70-9EB4-4D2C-9762-CBE2653B5A0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55FDE-66EB-4EAC-9ED9-0D67B532DC1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29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09E70-9EB4-4D2C-9762-CBE2653B5A0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55FDE-66EB-4EAC-9ED9-0D67B532DC14}" type="slidenum">
              <a:rPr lang="en-US" smtClean="0"/>
              <a:t>‹#›</a:t>
            </a:fld>
            <a:endParaRPr lang="en-US"/>
          </a:p>
        </p:txBody>
      </p:sp>
    </p:spTree>
    <p:extLst>
      <p:ext uri="{BB962C8B-B14F-4D97-AF65-F5344CB8AC3E}">
        <p14:creationId xmlns:p14="http://schemas.microsoft.com/office/powerpoint/2010/main" val="318958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09E70-9EB4-4D2C-9762-CBE2653B5A0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55FDE-66EB-4EAC-9ED9-0D67B532DC1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85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09E70-9EB4-4D2C-9762-CBE2653B5A0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55FDE-66EB-4EAC-9ED9-0D67B532DC14}" type="slidenum">
              <a:rPr lang="en-US" smtClean="0"/>
              <a:t>‹#›</a:t>
            </a:fld>
            <a:endParaRPr lang="en-US"/>
          </a:p>
        </p:txBody>
      </p:sp>
    </p:spTree>
    <p:extLst>
      <p:ext uri="{BB962C8B-B14F-4D97-AF65-F5344CB8AC3E}">
        <p14:creationId xmlns:p14="http://schemas.microsoft.com/office/powerpoint/2010/main" val="256754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C09E70-9EB4-4D2C-9762-CBE2653B5A0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55FDE-66EB-4EAC-9ED9-0D67B532DC1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37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C09E70-9EB4-4D2C-9762-CBE2653B5A0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55FDE-66EB-4EAC-9ED9-0D67B532DC14}" type="slidenum">
              <a:rPr lang="en-US" smtClean="0"/>
              <a:t>‹#›</a:t>
            </a:fld>
            <a:endParaRPr lang="en-US"/>
          </a:p>
        </p:txBody>
      </p:sp>
    </p:spTree>
    <p:extLst>
      <p:ext uri="{BB962C8B-B14F-4D97-AF65-F5344CB8AC3E}">
        <p14:creationId xmlns:p14="http://schemas.microsoft.com/office/powerpoint/2010/main" val="426151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C09E70-9EB4-4D2C-9762-CBE2653B5A01}"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255FDE-66EB-4EAC-9ED9-0D67B532DC14}" type="slidenum">
              <a:rPr lang="en-US" smtClean="0"/>
              <a:t>‹#›</a:t>
            </a:fld>
            <a:endParaRPr lang="en-US"/>
          </a:p>
        </p:txBody>
      </p:sp>
    </p:spTree>
    <p:extLst>
      <p:ext uri="{BB962C8B-B14F-4D97-AF65-F5344CB8AC3E}">
        <p14:creationId xmlns:p14="http://schemas.microsoft.com/office/powerpoint/2010/main" val="175080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C09E70-9EB4-4D2C-9762-CBE2653B5A01}"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255FDE-66EB-4EAC-9ED9-0D67B532DC14}" type="slidenum">
              <a:rPr lang="en-US" smtClean="0"/>
              <a:t>‹#›</a:t>
            </a:fld>
            <a:endParaRPr lang="en-US"/>
          </a:p>
        </p:txBody>
      </p:sp>
    </p:spTree>
    <p:extLst>
      <p:ext uri="{BB962C8B-B14F-4D97-AF65-F5344CB8AC3E}">
        <p14:creationId xmlns:p14="http://schemas.microsoft.com/office/powerpoint/2010/main" val="2644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09E70-9EB4-4D2C-9762-CBE2653B5A01}"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255FDE-66EB-4EAC-9ED9-0D67B532DC14}" type="slidenum">
              <a:rPr lang="en-US" smtClean="0"/>
              <a:t>‹#›</a:t>
            </a:fld>
            <a:endParaRPr lang="en-US"/>
          </a:p>
        </p:txBody>
      </p:sp>
    </p:spTree>
    <p:extLst>
      <p:ext uri="{BB962C8B-B14F-4D97-AF65-F5344CB8AC3E}">
        <p14:creationId xmlns:p14="http://schemas.microsoft.com/office/powerpoint/2010/main" val="299247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C09E70-9EB4-4D2C-9762-CBE2653B5A0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55FDE-66EB-4EAC-9ED9-0D67B532DC14}" type="slidenum">
              <a:rPr lang="en-US" smtClean="0"/>
              <a:t>‹#›</a:t>
            </a:fld>
            <a:endParaRPr lang="en-US"/>
          </a:p>
        </p:txBody>
      </p:sp>
    </p:spTree>
    <p:extLst>
      <p:ext uri="{BB962C8B-B14F-4D97-AF65-F5344CB8AC3E}">
        <p14:creationId xmlns:p14="http://schemas.microsoft.com/office/powerpoint/2010/main" val="422171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C09E70-9EB4-4D2C-9762-CBE2653B5A0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55FDE-66EB-4EAC-9ED9-0D67B532DC1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37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C09E70-9EB4-4D2C-9762-CBE2653B5A01}" type="datetimeFigureOut">
              <a:rPr lang="en-US" smtClean="0"/>
              <a:t>10/2/2023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0255FDE-66EB-4EAC-9ED9-0D67B532DC1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220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KRbODt0I1A&amp;list=OLAK5uy_kJRjPH7H4Eg42_TkhdQYv8q-k7bA130IM&amp;index=5" TargetMode="External"/><Relationship Id="rId2" Type="http://schemas.openxmlformats.org/officeDocument/2006/relationships/hyperlink" Target="https://www.youtube.com/watch?v=bMCLcmeJobo" TargetMode="External"/><Relationship Id="rId1" Type="http://schemas.openxmlformats.org/officeDocument/2006/relationships/slideLayout" Target="../slideLayouts/slideLayout2.xml"/><Relationship Id="rId6" Type="http://schemas.openxmlformats.org/officeDocument/2006/relationships/hyperlink" Target="https://www.youtube.com/watch?v=OAIro_A1CYw" TargetMode="External"/><Relationship Id="rId5" Type="http://schemas.openxmlformats.org/officeDocument/2006/relationships/hyperlink" Target="https://www.youtube.com/watch?v=yqczuaFQpVQ" TargetMode="External"/><Relationship Id="rId4" Type="http://schemas.openxmlformats.org/officeDocument/2006/relationships/hyperlink" Target="https://www.youtube.com/watch?v=-BupAv5v4WM&amp;list=RDEMgx7Cz0LmXI5B96sC-eVJfQ&amp;index=1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8nRyG0IPQ0E" TargetMode="External"/><Relationship Id="rId7" Type="http://schemas.openxmlformats.org/officeDocument/2006/relationships/hyperlink" Target="https://muzikas-vesture.mozello.lv/renesanse/deju-muzika/" TargetMode="External"/><Relationship Id="rId2" Type="http://schemas.openxmlformats.org/officeDocument/2006/relationships/hyperlink" Target="https://www.youtube.com/watch?v=8focpS8Eq2s" TargetMode="External"/><Relationship Id="rId1" Type="http://schemas.openxmlformats.org/officeDocument/2006/relationships/slideLayout" Target="../slideLayouts/slideLayout2.xml"/><Relationship Id="rId6" Type="http://schemas.openxmlformats.org/officeDocument/2006/relationships/hyperlink" Target="https://www.youtube.com/watch?v=2PsYnu2msUU" TargetMode="External"/><Relationship Id="rId5" Type="http://schemas.openxmlformats.org/officeDocument/2006/relationships/hyperlink" Target="https://www.youtube.com/watch?v=GrtryY5xZjM" TargetMode="External"/><Relationship Id="rId4" Type="http://schemas.openxmlformats.org/officeDocument/2006/relationships/hyperlink" Target="https://www.youtube.com/watch?v=UTtWZcTAJN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nRmkj19i4Yk&amp;list=PLmgVLzj58mrAqp7U3JuVTMnTWe9EHcuOB" TargetMode="External"/><Relationship Id="rId3" Type="http://schemas.openxmlformats.org/officeDocument/2006/relationships/hyperlink" Target="https://www.youtube.com/watch?v=91jag9yqiqE&amp;list=PLfdMKJMGPPtwYX3lIY4OCdW0WNysBM3mV&amp;index=9" TargetMode="External"/><Relationship Id="rId7" Type="http://schemas.openxmlformats.org/officeDocument/2006/relationships/hyperlink" Target="https://www.youtube.com/watch?v=Xu3yGpxdsKQ" TargetMode="External"/><Relationship Id="rId2" Type="http://schemas.openxmlformats.org/officeDocument/2006/relationships/hyperlink" Target="https://www.youtube.com/watch?v=4pwfNap4DFM" TargetMode="External"/><Relationship Id="rId1" Type="http://schemas.openxmlformats.org/officeDocument/2006/relationships/slideLayout" Target="../slideLayouts/slideLayout2.xml"/><Relationship Id="rId6" Type="http://schemas.openxmlformats.org/officeDocument/2006/relationships/hyperlink" Target="https://www.youtube.com/watch?v=RmwMbG0PnGI" TargetMode="External"/><Relationship Id="rId5" Type="http://schemas.openxmlformats.org/officeDocument/2006/relationships/hyperlink" Target="https://www.youtube.com/watch?v=7-EwX_yPNhA" TargetMode="External"/><Relationship Id="rId4" Type="http://schemas.openxmlformats.org/officeDocument/2006/relationships/hyperlink" Target="https://www.youtube.com/watch?v=lh_WD_cLrRY" TargetMode="External"/><Relationship Id="rId9" Type="http://schemas.openxmlformats.org/officeDocument/2006/relationships/hyperlink" Target="https://www.youtube.com/watch?v=Zcyk4Vs0b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a:t>RENESANSE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3937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lv-LV" dirty="0"/>
              <a:t>Klemāns Žnekēns – Putnu dziesmas </a:t>
            </a:r>
            <a:r>
              <a:rPr lang="ru-RU" dirty="0">
                <a:hlinkClick r:id="rId2"/>
              </a:rPr>
              <a:t>(19) Клеман Жанекен. Пение птиц – YouTube</a:t>
            </a:r>
            <a:endParaRPr lang="lv-LV" dirty="0"/>
          </a:p>
          <a:p>
            <a:r>
              <a:rPr lang="fr-FR" dirty="0">
                <a:hlinkClick r:id="rId3"/>
              </a:rPr>
              <a:t>(19) Il est bel et bon – YouTube</a:t>
            </a:r>
            <a:endParaRPr lang="lv-LV" dirty="0"/>
          </a:p>
          <a:p>
            <a:r>
              <a:rPr lang="lv-LV" dirty="0"/>
              <a:t>Viljams Bērds - </a:t>
            </a:r>
            <a:r>
              <a:rPr lang="en-US" dirty="0">
                <a:hlinkClick r:id="rId4"/>
              </a:rPr>
              <a:t>(19) Byrd: Lord </a:t>
            </a:r>
            <a:r>
              <a:rPr lang="en-US" dirty="0" err="1">
                <a:hlinkClick r:id="rId4"/>
              </a:rPr>
              <a:t>Wiillobies</a:t>
            </a:r>
            <a:r>
              <a:rPr lang="en-US" dirty="0">
                <a:hlinkClick r:id="rId4"/>
              </a:rPr>
              <a:t> Welcome Home; David Clark Little, Virginal – YouTube</a:t>
            </a:r>
            <a:r>
              <a:rPr lang="lv-LV" dirty="0"/>
              <a:t> </a:t>
            </a:r>
          </a:p>
          <a:p>
            <a:r>
              <a:rPr lang="lv-LV" dirty="0"/>
              <a:t>Martins Luters – Dievs Kungs ir mūsu stiprā pils </a:t>
            </a:r>
            <a:r>
              <a:rPr lang="en-GB" dirty="0">
                <a:hlinkClick r:id="rId5"/>
              </a:rPr>
              <a:t>(19) 3,000 Men Singing "A Mighty Fortress Is Our God" at the </a:t>
            </a:r>
            <a:r>
              <a:rPr lang="en-GB" dirty="0" err="1">
                <a:hlinkClick r:id="rId5"/>
              </a:rPr>
              <a:t>Sheperds</a:t>
            </a:r>
            <a:r>
              <a:rPr lang="en-GB" dirty="0">
                <a:hlinkClick r:id="rId5"/>
              </a:rPr>
              <a:t>' Conference – YouTube</a:t>
            </a:r>
            <a:endParaRPr lang="lv-LV" dirty="0"/>
          </a:p>
          <a:p>
            <a:r>
              <a:rPr lang="en-US" dirty="0">
                <a:hlinkClick r:id="rId6"/>
              </a:rPr>
              <a:t>https://www.youtube.com/watch?v=OAIro_A1CYw</a:t>
            </a:r>
            <a:r>
              <a:rPr lang="lv-LV" dirty="0"/>
              <a:t> Es skaistu rozīt zinu</a:t>
            </a:r>
            <a:endParaRPr lang="en-US" dirty="0"/>
          </a:p>
        </p:txBody>
      </p:sp>
    </p:spTree>
    <p:extLst>
      <p:ext uri="{BB962C8B-B14F-4D97-AF65-F5344CB8AC3E}">
        <p14:creationId xmlns:p14="http://schemas.microsoft.com/office/powerpoint/2010/main" val="2028819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F61DFAC-B9B8-AC5B-2F08-A0560984D907}"/>
              </a:ext>
            </a:extLst>
          </p:cNvPr>
          <p:cNvSpPr>
            <a:spLocks noGrp="1"/>
          </p:cNvSpPr>
          <p:nvPr>
            <p:ph type="title"/>
          </p:nvPr>
        </p:nvSpPr>
        <p:spPr/>
        <p:txBody>
          <a:bodyPr/>
          <a:lstStyle/>
          <a:p>
            <a:r>
              <a:rPr lang="lv-LV" dirty="0"/>
              <a:t>Instrumentālā mūzika</a:t>
            </a:r>
          </a:p>
        </p:txBody>
      </p:sp>
      <p:sp>
        <p:nvSpPr>
          <p:cNvPr id="3" name="Satura vietturis 2">
            <a:extLst>
              <a:ext uri="{FF2B5EF4-FFF2-40B4-BE49-F238E27FC236}">
                <a16:creationId xmlns:a16="http://schemas.microsoft.com/office/drawing/2014/main" id="{FA03108B-3CCB-7E8C-B8E1-64831D222271}"/>
              </a:ext>
            </a:extLst>
          </p:cNvPr>
          <p:cNvSpPr>
            <a:spLocks noGrp="1"/>
          </p:cNvSpPr>
          <p:nvPr>
            <p:ph idx="1"/>
          </p:nvPr>
        </p:nvSpPr>
        <p:spPr/>
        <p:txBody>
          <a:bodyPr>
            <a:normAutofit fontScale="77500" lnSpcReduction="20000"/>
          </a:bodyPr>
          <a:lstStyle/>
          <a:p>
            <a:r>
              <a:rPr lang="lv-LV" dirty="0"/>
              <a:t>LAUTA – populārākais stīgu strinkšķināmais instruments </a:t>
            </a:r>
            <a:r>
              <a:rPr lang="lv-LV" dirty="0">
                <a:hlinkClick r:id="rId2"/>
              </a:rPr>
              <a:t>https://www.youtube.com/watch?v=8focpS8Eq2s</a:t>
            </a:r>
            <a:endParaRPr lang="lv-LV" dirty="0"/>
          </a:p>
          <a:p>
            <a:pPr marL="0" indent="0">
              <a:buNone/>
            </a:pPr>
            <a:r>
              <a:rPr lang="lv-LV" dirty="0"/>
              <a:t> VIOLA, VIJOLE (no ~1520.gada) – stīgu </a:t>
            </a:r>
            <a:r>
              <a:rPr lang="lv-LV" dirty="0" err="1"/>
              <a:t>lociņinstrumenti</a:t>
            </a:r>
            <a:r>
              <a:rPr lang="lv-LV" dirty="0"/>
              <a:t> </a:t>
            </a:r>
            <a:r>
              <a:rPr lang="lv-LV" dirty="0">
                <a:hlinkClick r:id="rId3"/>
              </a:rPr>
              <a:t>https://www.youtube.com/watch?v=8nRyG0IPQ0E</a:t>
            </a:r>
            <a:r>
              <a:rPr lang="lv-LV" dirty="0"/>
              <a:t> (</a:t>
            </a:r>
            <a:r>
              <a:rPr lang="lv-LV" dirty="0" err="1"/>
              <a:t>viola</a:t>
            </a:r>
            <a:r>
              <a:rPr lang="lv-LV" dirty="0"/>
              <a:t>)</a:t>
            </a:r>
          </a:p>
          <a:p>
            <a:r>
              <a:rPr lang="lv-LV" dirty="0"/>
              <a:t>ŠALMEJA, BOMBARDE, CINKS – </a:t>
            </a:r>
            <a:r>
              <a:rPr lang="lv-LV" dirty="0" err="1"/>
              <a:t>pūšaminstrumenti</a:t>
            </a:r>
            <a:r>
              <a:rPr lang="lv-LV" dirty="0"/>
              <a:t> </a:t>
            </a:r>
            <a:r>
              <a:rPr lang="lv-LV" dirty="0">
                <a:hlinkClick r:id="rId4"/>
              </a:rPr>
              <a:t>https://www.youtube.com/watch?v=UTtWZcTAJNY</a:t>
            </a:r>
            <a:r>
              <a:rPr lang="lv-LV" dirty="0"/>
              <a:t> (</a:t>
            </a:r>
            <a:r>
              <a:rPr lang="lv-LV" dirty="0" err="1"/>
              <a:t>šalmeja</a:t>
            </a:r>
            <a:r>
              <a:rPr lang="lv-LV" dirty="0"/>
              <a:t>)</a:t>
            </a:r>
            <a:br>
              <a:rPr lang="lv-LV" dirty="0"/>
            </a:br>
            <a:r>
              <a:rPr lang="lv-LV" dirty="0">
                <a:hlinkClick r:id="rId5"/>
              </a:rPr>
              <a:t>https://www.youtube.com/watch?v=GrtryY5xZjM</a:t>
            </a:r>
            <a:r>
              <a:rPr lang="lv-LV" dirty="0"/>
              <a:t> (</a:t>
            </a:r>
            <a:r>
              <a:rPr lang="lv-LV" dirty="0" err="1"/>
              <a:t>bombardes</a:t>
            </a:r>
            <a:r>
              <a:rPr lang="lv-LV" dirty="0"/>
              <a:t>)</a:t>
            </a:r>
            <a:br>
              <a:rPr lang="lv-LV" dirty="0"/>
            </a:br>
            <a:r>
              <a:rPr lang="lv-LV" dirty="0"/>
              <a:t>VĒRDŽINELS, HARPSIHORDS, KLAVIHORDS, arī KLAVESĪNS – </a:t>
            </a:r>
            <a:r>
              <a:rPr lang="lv-LV" dirty="0" err="1"/>
              <a:t>taustiņinstrumenti</a:t>
            </a:r>
            <a:r>
              <a:rPr lang="lv-LV" dirty="0"/>
              <a:t/>
            </a:r>
            <a:br>
              <a:rPr lang="lv-LV" dirty="0"/>
            </a:br>
            <a:r>
              <a:rPr lang="lv-LV" dirty="0">
                <a:hlinkClick r:id="rId6"/>
              </a:rPr>
              <a:t>https://www.youtube.com/watch?v=2PsYnu2msUU</a:t>
            </a:r>
            <a:r>
              <a:rPr lang="lv-LV" dirty="0"/>
              <a:t>  (klavihords)</a:t>
            </a:r>
            <a:br>
              <a:rPr lang="lv-LV" dirty="0"/>
            </a:br>
            <a:r>
              <a:rPr lang="lv-LV" dirty="0"/>
              <a:t>Angļu </a:t>
            </a:r>
            <a:r>
              <a:rPr lang="lv-LV" dirty="0" err="1"/>
              <a:t>vērdžinalisti</a:t>
            </a:r>
            <a:r>
              <a:rPr lang="lv-LV" dirty="0"/>
              <a:t> – Viljams Bērds, Džons Buls</a:t>
            </a:r>
          </a:p>
          <a:p>
            <a:r>
              <a:rPr lang="lv-LV" u="sng" dirty="0"/>
              <a:t>Instrumentālās mūzikas žanri:</a:t>
            </a:r>
            <a:r>
              <a:rPr lang="lv-LV" dirty="0"/>
              <a:t/>
            </a:r>
            <a:br>
              <a:rPr lang="lv-LV" dirty="0"/>
            </a:br>
            <a:r>
              <a:rPr lang="lv-LV" dirty="0"/>
              <a:t>prelūdija, tokāta, variācijas, fantāzija, </a:t>
            </a:r>
            <a:r>
              <a:rPr lang="lv-LV" dirty="0" err="1"/>
              <a:t>ričerkārs</a:t>
            </a:r>
            <a:r>
              <a:rPr lang="lv-LV" dirty="0"/>
              <a:t> (primitīvs fūgas priekštecis</a:t>
            </a:r>
            <a:r>
              <a:rPr lang="lv-LV" dirty="0" smtClean="0"/>
              <a:t>)</a:t>
            </a:r>
            <a:br>
              <a:rPr lang="lv-LV" dirty="0" smtClean="0"/>
            </a:br>
            <a:r>
              <a:rPr lang="lv-LV" u="sng" dirty="0" smtClean="0"/>
              <a:t>Renesanses laika dejas:</a:t>
            </a:r>
            <a:r>
              <a:rPr lang="lv-LV" dirty="0" smtClean="0"/>
              <a:t/>
            </a:r>
            <a:br>
              <a:rPr lang="lv-LV" dirty="0" smtClean="0"/>
            </a:br>
            <a:r>
              <a:rPr lang="lv-LV" dirty="0" err="1" smtClean="0"/>
              <a:t>Pavana</a:t>
            </a:r>
            <a:r>
              <a:rPr lang="lv-LV" dirty="0" smtClean="0"/>
              <a:t> – svinīga gājiena deja</a:t>
            </a:r>
            <a:br>
              <a:rPr lang="lv-LV" dirty="0" smtClean="0"/>
            </a:br>
            <a:r>
              <a:rPr lang="lv-LV" dirty="0" err="1" smtClean="0"/>
              <a:t>Galjarda</a:t>
            </a:r>
            <a:r>
              <a:rPr lang="lv-LV" dirty="0" smtClean="0"/>
              <a:t> – strauja, dzīva deja</a:t>
            </a:r>
            <a:br>
              <a:rPr lang="lv-LV" dirty="0" smtClean="0"/>
            </a:br>
            <a:r>
              <a:rPr lang="lv-LV" dirty="0" err="1" smtClean="0"/>
              <a:t>Saltarella</a:t>
            </a:r>
            <a:r>
              <a:rPr lang="lv-LV" dirty="0" smtClean="0"/>
              <a:t> – </a:t>
            </a:r>
            <a:r>
              <a:rPr lang="lv-LV" dirty="0"/>
              <a:t>palēcienu deja</a:t>
            </a:r>
            <a:br>
              <a:rPr lang="lv-LV" dirty="0"/>
            </a:br>
            <a:r>
              <a:rPr lang="lv-LV" dirty="0">
                <a:hlinkClick r:id="rId7"/>
              </a:rPr>
              <a:t>https://muzikas-vesture.mozello.lv/renesanse/deju-muzika</a:t>
            </a:r>
            <a:r>
              <a:rPr lang="lv-LV" dirty="0" smtClean="0">
                <a:hlinkClick r:id="rId7"/>
              </a:rPr>
              <a:t>/</a:t>
            </a:r>
            <a:endParaRPr lang="lv-LV" dirty="0" smtClean="0"/>
          </a:p>
          <a:p>
            <a:endParaRPr lang="lv-LV" dirty="0"/>
          </a:p>
        </p:txBody>
      </p:sp>
    </p:spTree>
    <p:extLst>
      <p:ext uri="{BB962C8B-B14F-4D97-AF65-F5344CB8AC3E}">
        <p14:creationId xmlns:p14="http://schemas.microsoft.com/office/powerpoint/2010/main" val="2886809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CED8C6-2E0B-90A1-61E5-7EA8DDE6FDB5}"/>
              </a:ext>
            </a:extLst>
          </p:cNvPr>
          <p:cNvSpPr>
            <a:spLocks noGrp="1"/>
          </p:cNvSpPr>
          <p:nvPr>
            <p:ph type="title"/>
          </p:nvPr>
        </p:nvSpPr>
        <p:spPr/>
        <p:txBody>
          <a:bodyPr/>
          <a:lstStyle/>
          <a:p>
            <a:r>
              <a:rPr lang="lv-LV" dirty="0"/>
              <a:t>APKOPOJUMS</a:t>
            </a:r>
          </a:p>
        </p:txBody>
      </p:sp>
      <p:sp>
        <p:nvSpPr>
          <p:cNvPr id="3" name="Satura vietturis 2">
            <a:extLst>
              <a:ext uri="{FF2B5EF4-FFF2-40B4-BE49-F238E27FC236}">
                <a16:creationId xmlns:a16="http://schemas.microsoft.com/office/drawing/2014/main" id="{2A719CD8-77E6-307F-4083-152F4DCCF307}"/>
              </a:ext>
            </a:extLst>
          </p:cNvPr>
          <p:cNvSpPr>
            <a:spLocks noGrp="1"/>
          </p:cNvSpPr>
          <p:nvPr>
            <p:ph idx="1"/>
          </p:nvPr>
        </p:nvSpPr>
        <p:spPr/>
        <p:txBody>
          <a:bodyPr>
            <a:normAutofit/>
          </a:bodyPr>
          <a:lstStyle/>
          <a:p>
            <a:r>
              <a:rPr lang="lv-LV" dirty="0"/>
              <a:t>Mūzikas renesanses laikmetā:</a:t>
            </a:r>
            <a:br>
              <a:rPr lang="lv-LV" dirty="0"/>
            </a:br>
            <a:r>
              <a:rPr lang="lv-LV" dirty="0"/>
              <a:t>1) </a:t>
            </a:r>
            <a:r>
              <a:rPr lang="lv-LV" b="1" dirty="0"/>
              <a:t>Baznīcas mūzika:</a:t>
            </a:r>
            <a:r>
              <a:rPr lang="lv-LV" dirty="0"/>
              <a:t/>
            </a:r>
            <a:br>
              <a:rPr lang="lv-LV" dirty="0"/>
            </a:br>
            <a:r>
              <a:rPr lang="lv-LV" dirty="0"/>
              <a:t>- katoļu (mesa, t.sk. sēru mesa; motete, t.sk. </a:t>
            </a:r>
            <a:r>
              <a:rPr lang="lv-LV" dirty="0" err="1"/>
              <a:t>izoritmiskā</a:t>
            </a:r>
            <a:r>
              <a:rPr lang="lv-LV" dirty="0"/>
              <a:t> motete)</a:t>
            </a:r>
            <a:br>
              <a:rPr lang="lv-LV" dirty="0"/>
            </a:br>
            <a:r>
              <a:rPr lang="lv-LV" dirty="0"/>
              <a:t>Nīderlandes </a:t>
            </a:r>
            <a:r>
              <a:rPr lang="lv-LV" dirty="0" err="1"/>
              <a:t>polifoniķu</a:t>
            </a:r>
            <a:r>
              <a:rPr lang="lv-LV" dirty="0"/>
              <a:t> skola (</a:t>
            </a:r>
            <a:r>
              <a:rPr lang="lv-LV" dirty="0" err="1"/>
              <a:t>Okehems</a:t>
            </a:r>
            <a:r>
              <a:rPr lang="lv-LV" dirty="0"/>
              <a:t>, </a:t>
            </a:r>
            <a:r>
              <a:rPr lang="lv-LV" dirty="0" err="1"/>
              <a:t>Obrehts</a:t>
            </a:r>
            <a:r>
              <a:rPr lang="lv-LV" dirty="0"/>
              <a:t>, </a:t>
            </a:r>
            <a:r>
              <a:rPr lang="lv-LV" dirty="0" err="1"/>
              <a:t>Diprē</a:t>
            </a:r>
            <a:r>
              <a:rPr lang="lv-LV" dirty="0"/>
              <a:t>, </a:t>
            </a:r>
            <a:r>
              <a:rPr lang="lv-LV" dirty="0" err="1"/>
              <a:t>Orlando</a:t>
            </a:r>
            <a:r>
              <a:rPr lang="lv-LV" dirty="0"/>
              <a:t> di </a:t>
            </a:r>
            <a:r>
              <a:rPr lang="lv-LV" dirty="0" err="1"/>
              <a:t>Lasso</a:t>
            </a:r>
            <a:r>
              <a:rPr lang="lv-LV" dirty="0"/>
              <a:t>)</a:t>
            </a:r>
            <a:br>
              <a:rPr lang="lv-LV" dirty="0"/>
            </a:br>
            <a:r>
              <a:rPr lang="lv-LV" dirty="0"/>
              <a:t>Romas skola (</a:t>
            </a:r>
            <a:r>
              <a:rPr lang="lv-LV" dirty="0" err="1"/>
              <a:t>Palestrīna</a:t>
            </a:r>
            <a:r>
              <a:rPr lang="lv-LV" dirty="0"/>
              <a:t>)</a:t>
            </a:r>
            <a:br>
              <a:rPr lang="lv-LV" dirty="0"/>
            </a:br>
            <a:r>
              <a:rPr lang="lv-LV" dirty="0"/>
              <a:t>Venēcijas skola (komponistu Gabriēli dinastija)</a:t>
            </a:r>
            <a:br>
              <a:rPr lang="lv-LV" dirty="0"/>
            </a:br>
            <a:r>
              <a:rPr lang="lv-LV" dirty="0"/>
              <a:t>- protestantu (luterāņu korālis). Mārtiņš Luters, Mihaels </a:t>
            </a:r>
            <a:r>
              <a:rPr lang="lv-LV" dirty="0" err="1"/>
              <a:t>Pretoriuss</a:t>
            </a:r>
            <a:r>
              <a:rPr lang="lv-LV" dirty="0"/>
              <a:t/>
            </a:r>
            <a:br>
              <a:rPr lang="lv-LV" dirty="0"/>
            </a:br>
            <a:r>
              <a:rPr lang="lv-LV" dirty="0"/>
              <a:t>2) </a:t>
            </a:r>
            <a:r>
              <a:rPr lang="lv-LV" b="1" dirty="0"/>
              <a:t>laicīgā vokālā mūzika</a:t>
            </a:r>
            <a:br>
              <a:rPr lang="lv-LV" b="1" dirty="0"/>
            </a:br>
            <a:r>
              <a:rPr lang="lv-LV" b="1" dirty="0"/>
              <a:t>- </a:t>
            </a:r>
            <a:r>
              <a:rPr lang="lv-LV" dirty="0"/>
              <a:t>sadzīves dziesmas (serenāde, </a:t>
            </a:r>
            <a:r>
              <a:rPr lang="lv-LV" dirty="0" err="1"/>
              <a:t>vilanella</a:t>
            </a:r>
            <a:r>
              <a:rPr lang="lv-LV" dirty="0"/>
              <a:t>, </a:t>
            </a:r>
            <a:r>
              <a:rPr lang="lv-LV" dirty="0" err="1"/>
              <a:t>frotolla</a:t>
            </a:r>
            <a:r>
              <a:rPr lang="lv-LV" dirty="0"/>
              <a:t>, </a:t>
            </a:r>
            <a:r>
              <a:rPr lang="lv-LV" dirty="0" err="1"/>
              <a:t>ballata</a:t>
            </a:r>
            <a:r>
              <a:rPr lang="lv-LV" dirty="0"/>
              <a:t>, </a:t>
            </a:r>
            <a:r>
              <a:rPr lang="lv-LV" dirty="0" err="1"/>
              <a:t>kača</a:t>
            </a:r>
            <a:r>
              <a:rPr lang="lv-LV" dirty="0"/>
              <a:t> u.c.)</a:t>
            </a:r>
            <a:br>
              <a:rPr lang="lv-LV" dirty="0"/>
            </a:br>
            <a:r>
              <a:rPr lang="lv-LV" dirty="0"/>
              <a:t>- elitārā mūzika. Madrigāls – Itālijā (</a:t>
            </a:r>
            <a:r>
              <a:rPr lang="lv-LV" dirty="0" err="1"/>
              <a:t>Landīno</a:t>
            </a:r>
            <a:r>
              <a:rPr lang="lv-LV" dirty="0"/>
              <a:t>, </a:t>
            </a:r>
            <a:r>
              <a:rPr lang="lv-LV" dirty="0" err="1"/>
              <a:t>Arkadelts</a:t>
            </a:r>
            <a:r>
              <a:rPr lang="lv-LV" dirty="0"/>
              <a:t>, </a:t>
            </a:r>
            <a:r>
              <a:rPr lang="lv-LV" dirty="0" err="1"/>
              <a:t>Džezualdo</a:t>
            </a:r>
            <a:r>
              <a:rPr lang="lv-LV" dirty="0"/>
              <a:t> di Venoza, Monteverdi, Šansons – Francijā (</a:t>
            </a:r>
            <a:r>
              <a:rPr lang="lv-LV" dirty="0" err="1"/>
              <a:t>Žanekēns</a:t>
            </a:r>
            <a:r>
              <a:rPr lang="lv-LV" dirty="0"/>
              <a:t>)</a:t>
            </a:r>
            <a:br>
              <a:rPr lang="lv-LV" dirty="0"/>
            </a:br>
            <a:r>
              <a:rPr lang="lv-LV" dirty="0"/>
              <a:t>3) </a:t>
            </a:r>
            <a:r>
              <a:rPr lang="lv-LV" b="1" dirty="0"/>
              <a:t>patstāvīgā instrumentālā </a:t>
            </a:r>
            <a:r>
              <a:rPr lang="lv-LV" b="1" dirty="0" smtClean="0"/>
              <a:t>mūzika (pārsvarā – deju, dažādu svinību mūzika)</a:t>
            </a:r>
            <a:endParaRPr lang="lv-LV" b="1" dirty="0"/>
          </a:p>
        </p:txBody>
      </p:sp>
    </p:spTree>
    <p:extLst>
      <p:ext uri="{BB962C8B-B14F-4D97-AF65-F5344CB8AC3E}">
        <p14:creationId xmlns:p14="http://schemas.microsoft.com/office/powerpoint/2010/main" val="118386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10931" y="1690688"/>
            <a:ext cx="3094284" cy="4351338"/>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90688"/>
            <a:ext cx="3041390" cy="4351338"/>
          </a:xfrm>
          <a:prstGeom prst="rect">
            <a:avLst/>
          </a:prstGeom>
        </p:spPr>
      </p:pic>
    </p:spTree>
    <p:extLst>
      <p:ext uri="{BB962C8B-B14F-4D97-AF65-F5344CB8AC3E}">
        <p14:creationId xmlns:p14="http://schemas.microsoft.com/office/powerpoint/2010/main" val="2715062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244" y="1690688"/>
            <a:ext cx="3930125" cy="3235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2301" y="253159"/>
            <a:ext cx="4150567" cy="41521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322" y="4321305"/>
            <a:ext cx="6967491" cy="2218385"/>
          </a:xfrm>
          <a:prstGeom prst="rect">
            <a:avLst/>
          </a:prstGeom>
        </p:spPr>
      </p:pic>
    </p:spTree>
    <p:extLst>
      <p:ext uri="{BB962C8B-B14F-4D97-AF65-F5344CB8AC3E}">
        <p14:creationId xmlns:p14="http://schemas.microsoft.com/office/powerpoint/2010/main" val="213865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Medieval 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0465" y="1986741"/>
            <a:ext cx="3240399" cy="4022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naissance paintings &amp; perspective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954" y="2084832"/>
            <a:ext cx="6534910" cy="367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408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SLAVENĀKIE RENESANSES LAIKMETA CILVĒKI</a:t>
            </a:r>
            <a:endParaRPr lang="en-US" dirty="0"/>
          </a:p>
        </p:txBody>
      </p:sp>
      <p:sp>
        <p:nvSpPr>
          <p:cNvPr id="3" name="Content Placeholder 2"/>
          <p:cNvSpPr>
            <a:spLocks noGrp="1"/>
          </p:cNvSpPr>
          <p:nvPr>
            <p:ph idx="1"/>
          </p:nvPr>
        </p:nvSpPr>
        <p:spPr/>
        <p:txBody>
          <a:bodyPr>
            <a:normAutofit fontScale="92500"/>
          </a:bodyPr>
          <a:lstStyle/>
          <a:p>
            <a:r>
              <a:rPr lang="lv-LV" dirty="0"/>
              <a:t>Nikolajs KOPERNIKS - </a:t>
            </a:r>
            <a:r>
              <a:rPr lang="en-US" dirty="0" err="1"/>
              <a:t>jauna</a:t>
            </a:r>
            <a:r>
              <a:rPr lang="en-US" dirty="0"/>
              <a:t> </a:t>
            </a:r>
            <a:r>
              <a:rPr lang="en-US" dirty="0" err="1"/>
              <a:t>astronomijas</a:t>
            </a:r>
            <a:r>
              <a:rPr lang="en-US" dirty="0"/>
              <a:t> </a:t>
            </a:r>
            <a:r>
              <a:rPr lang="en-US" dirty="0" err="1"/>
              <a:t>izpratne</a:t>
            </a:r>
            <a:r>
              <a:rPr lang="en-US" dirty="0"/>
              <a:t>, </a:t>
            </a:r>
            <a:r>
              <a:rPr lang="en-US" dirty="0" err="1"/>
              <a:t>kas</a:t>
            </a:r>
            <a:r>
              <a:rPr lang="en-US" dirty="0"/>
              <a:t> </a:t>
            </a:r>
            <a:r>
              <a:rPr lang="en-US" dirty="0" err="1"/>
              <a:t>apgāza</a:t>
            </a:r>
            <a:r>
              <a:rPr lang="en-US" dirty="0"/>
              <a:t> </a:t>
            </a:r>
            <a:r>
              <a:rPr lang="en-US" dirty="0" err="1"/>
              <a:t>ideju</a:t>
            </a:r>
            <a:r>
              <a:rPr lang="en-US" dirty="0"/>
              <a:t> par </a:t>
            </a:r>
            <a:r>
              <a:rPr lang="en-US" dirty="0" err="1"/>
              <a:t>Zemi</a:t>
            </a:r>
            <a:r>
              <a:rPr lang="en-US" dirty="0"/>
              <a:t> </a:t>
            </a:r>
            <a:r>
              <a:rPr lang="en-US" dirty="0" err="1"/>
              <a:t>kā</a:t>
            </a:r>
            <a:r>
              <a:rPr lang="en-US" dirty="0"/>
              <a:t> </a:t>
            </a:r>
            <a:r>
              <a:rPr lang="en-US" dirty="0" err="1"/>
              <a:t>Visuma</a:t>
            </a:r>
            <a:r>
              <a:rPr lang="en-US" dirty="0"/>
              <a:t> </a:t>
            </a:r>
            <a:r>
              <a:rPr lang="en-US" dirty="0" err="1"/>
              <a:t>centru</a:t>
            </a:r>
            <a:r>
              <a:rPr lang="en-US" dirty="0"/>
              <a:t>. </a:t>
            </a:r>
            <a:r>
              <a:rPr lang="lv-LV" dirty="0"/>
              <a:t>Pierādīja, ka</a:t>
            </a:r>
            <a:r>
              <a:rPr lang="en-US" dirty="0"/>
              <a:t> </a:t>
            </a:r>
            <a:r>
              <a:rPr lang="en-US" dirty="0" err="1"/>
              <a:t>Zeme</a:t>
            </a:r>
            <a:r>
              <a:rPr lang="en-US" dirty="0"/>
              <a:t> </a:t>
            </a:r>
            <a:r>
              <a:rPr lang="en-US" dirty="0" err="1"/>
              <a:t>griežas</a:t>
            </a:r>
            <a:r>
              <a:rPr lang="en-US" dirty="0"/>
              <a:t> </a:t>
            </a:r>
            <a:r>
              <a:rPr lang="en-US" dirty="0" err="1"/>
              <a:t>ap</a:t>
            </a:r>
            <a:r>
              <a:rPr lang="en-US" dirty="0"/>
              <a:t> </a:t>
            </a:r>
            <a:r>
              <a:rPr lang="en-US" dirty="0" err="1"/>
              <a:t>Sauli</a:t>
            </a:r>
            <a:r>
              <a:rPr lang="lv-LV" dirty="0"/>
              <a:t/>
            </a:r>
            <a:br>
              <a:rPr lang="lv-LV" dirty="0"/>
            </a:br>
            <a:r>
              <a:rPr lang="lv-LV" dirty="0"/>
              <a:t>Džordano BRUNO - idejas par citu planētu eksistenci citās zvaigžņu sistēmās, balstījās uz Kopernika heliocentrisma ideju. Kosmoss ir uzbūvēts no vairākām daļām un lielā attālumā eksistē citas zvaigžņu sistēmas, kurās ir tādas pašas saules kā mūsējā un ap kurām riņķo citas planētas, iespējams, pilnīgi piemērotas uzturēt citas dzīvības formas. Sadedzināja uz sārta</a:t>
            </a:r>
            <a:br>
              <a:rPr lang="lv-LV" dirty="0"/>
            </a:br>
            <a:r>
              <a:rPr lang="lv-LV" dirty="0"/>
              <a:t>Galileo GALILEJS- fiziķis, astronoms, teleskopa izgudrotājs</a:t>
            </a:r>
            <a:br>
              <a:rPr lang="lv-LV" dirty="0"/>
            </a:br>
            <a:r>
              <a:rPr lang="lv-LV" dirty="0"/>
              <a:t>Kristofors KOLUMBS – Amerikas atklājējs</a:t>
            </a:r>
            <a:br>
              <a:rPr lang="lv-LV" dirty="0"/>
            </a:br>
            <a:r>
              <a:rPr lang="lv-LV" dirty="0"/>
              <a:t>Vasko da GAMA – atklāja jūras ceļu uz Indiju</a:t>
            </a:r>
            <a:br>
              <a:rPr lang="lv-LV" dirty="0"/>
            </a:br>
            <a:r>
              <a:rPr lang="lv-LV" dirty="0"/>
              <a:t/>
            </a:r>
            <a:br>
              <a:rPr lang="lv-LV" dirty="0"/>
            </a:br>
            <a:r>
              <a:rPr lang="lv-LV" dirty="0"/>
              <a:t>DANTE – Dievišķā komēdija</a:t>
            </a:r>
            <a:br>
              <a:rPr lang="lv-LV" dirty="0"/>
            </a:br>
            <a:r>
              <a:rPr lang="lv-LV" dirty="0"/>
              <a:t>BOKAČO - Dekamerons</a:t>
            </a:r>
            <a:br>
              <a:rPr lang="lv-LV" dirty="0"/>
            </a:br>
            <a:r>
              <a:rPr lang="lv-LV" dirty="0"/>
              <a:t>ŠEKSPĪRS - lugas</a:t>
            </a:r>
            <a:br>
              <a:rPr lang="lv-LV" dirty="0"/>
            </a:br>
            <a:endParaRPr lang="lv-LV" dirty="0"/>
          </a:p>
        </p:txBody>
      </p:sp>
    </p:spTree>
    <p:extLst>
      <p:ext uri="{BB962C8B-B14F-4D97-AF65-F5344CB8AC3E}">
        <p14:creationId xmlns:p14="http://schemas.microsoft.com/office/powerpoint/2010/main" val="2597609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Mākslinieki/arhitekti/skulptori ...</a:t>
            </a:r>
            <a:endParaRPr lang="en-US" dirty="0"/>
          </a:p>
        </p:txBody>
      </p:sp>
      <p:pic>
        <p:nvPicPr>
          <p:cNvPr id="2054" name="Picture 6" descr="are vegetarian genius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0957" y="2019992"/>
            <a:ext cx="3080406" cy="40227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HIDDEN message in Da Vinci’s Last Supper painting – The Trut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367" y="2019992"/>
            <a:ext cx="4514850" cy="22955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eonardo da Vinci išradimai | Veidas.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5189" y="4315518"/>
            <a:ext cx="3427201" cy="25704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Krakow: Princes Czartoryski Museum Ticket and Guided Tour | GetYourGu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9217" y="3519608"/>
            <a:ext cx="3409755" cy="278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9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Madonna Sixtina. Rafael | Art history, Painting, 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9752" y="2468879"/>
            <a:ext cx="4851570" cy="36386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afael Sanz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749" y="1978429"/>
            <a:ext cx="3393462" cy="461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54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2709" y="2677213"/>
            <a:ext cx="2972563" cy="852255"/>
          </a:xfrm>
        </p:spPr>
        <p:txBody>
          <a:bodyPr>
            <a:normAutofit fontScale="90000"/>
          </a:bodyPr>
          <a:lstStyle/>
          <a:p>
            <a:r>
              <a:rPr lang="lv-LV" dirty="0"/>
              <a:t/>
            </a:r>
            <a:br>
              <a:rPr lang="lv-LV" dirty="0"/>
            </a:br>
            <a:r>
              <a:rPr lang="lv-LV" dirty="0"/>
              <a:t/>
            </a:r>
            <a:br>
              <a:rPr lang="lv-LV" dirty="0"/>
            </a:br>
            <a:r>
              <a:rPr lang="lv-LV" dirty="0"/>
              <a:t/>
            </a:r>
            <a:br>
              <a:rPr lang="lv-LV" dirty="0"/>
            </a:br>
            <a:r>
              <a:rPr lang="lv-LV" dirty="0"/>
              <a:t/>
            </a:r>
            <a:br>
              <a:rPr lang="lv-LV" dirty="0"/>
            </a:br>
            <a:endParaRPr lang="en-US" dirty="0"/>
          </a:p>
        </p:txBody>
      </p:sp>
      <p:pic>
        <p:nvPicPr>
          <p:cNvPr id="4098" name="Picture 2" descr="Michelangelo's_Pieta_5450_cropncleaned_edit-2 - History Arch"/>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4128" y="585216"/>
            <a:ext cx="3838552" cy="4022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Skip the Line at the Sistine Chapel - Condé Nast Trave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049" y="316028"/>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ook Sistine Chapel Tickets (Exclusive Tours) | DoTr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1" y="3855064"/>
            <a:ext cx="7102473" cy="208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85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madrigāli</a:t>
            </a:r>
            <a:endParaRPr lang="en-US" dirty="0"/>
          </a:p>
        </p:txBody>
      </p:sp>
      <p:sp>
        <p:nvSpPr>
          <p:cNvPr id="3" name="Content Placeholder 2"/>
          <p:cNvSpPr>
            <a:spLocks noGrp="1"/>
          </p:cNvSpPr>
          <p:nvPr>
            <p:ph idx="1"/>
          </p:nvPr>
        </p:nvSpPr>
        <p:spPr/>
        <p:txBody>
          <a:bodyPr/>
          <a:lstStyle/>
          <a:p>
            <a:r>
              <a:rPr lang="en-GB" dirty="0">
                <a:hlinkClick r:id="rId2"/>
              </a:rPr>
              <a:t>(19) </a:t>
            </a:r>
            <a:r>
              <a:rPr lang="en-GB" dirty="0" err="1">
                <a:hlinkClick r:id="rId2"/>
              </a:rPr>
              <a:t>amarcord</a:t>
            </a:r>
            <a:r>
              <a:rPr lang="en-GB" dirty="0">
                <a:hlinkClick r:id="rId2"/>
              </a:rPr>
              <a:t> - The Book of Madrigals – YouTube</a:t>
            </a:r>
            <a:endParaRPr lang="lv-LV" dirty="0"/>
          </a:p>
          <a:p>
            <a:r>
              <a:rPr lang="lv-LV" dirty="0"/>
              <a:t>Okehems – Deo gratias </a:t>
            </a:r>
            <a:r>
              <a:rPr lang="en-US" dirty="0">
                <a:hlinkClick r:id="rId3"/>
              </a:rPr>
              <a:t>(19) Johannes </a:t>
            </a:r>
            <a:r>
              <a:rPr lang="en-US" dirty="0" err="1">
                <a:hlinkClick r:id="rId3"/>
              </a:rPr>
              <a:t>Ockeghem</a:t>
            </a:r>
            <a:r>
              <a:rPr lang="en-US" dirty="0">
                <a:hlinkClick r:id="rId3"/>
              </a:rPr>
              <a:t> - </a:t>
            </a:r>
            <a:r>
              <a:rPr lang="en-US" dirty="0" err="1">
                <a:hlinkClick r:id="rId3"/>
              </a:rPr>
              <a:t>Deo</a:t>
            </a:r>
            <a:r>
              <a:rPr lang="en-US" dirty="0">
                <a:hlinkClick r:id="rId3"/>
              </a:rPr>
              <a:t> </a:t>
            </a:r>
            <a:r>
              <a:rPr lang="en-US" dirty="0" err="1">
                <a:hlinkClick r:id="rId3"/>
              </a:rPr>
              <a:t>Gratias</a:t>
            </a:r>
            <a:r>
              <a:rPr lang="en-US" dirty="0">
                <a:hlinkClick r:id="rId3"/>
              </a:rPr>
              <a:t> – YouTube</a:t>
            </a:r>
            <a:endParaRPr lang="lv-LV" dirty="0"/>
          </a:p>
          <a:p>
            <a:r>
              <a:rPr lang="lv-LV" dirty="0"/>
              <a:t>Žoskēns Deprē - </a:t>
            </a:r>
            <a:r>
              <a:rPr lang="en-US" dirty="0">
                <a:hlinkClick r:id="rId4"/>
              </a:rPr>
              <a:t>(19) </a:t>
            </a:r>
            <a:r>
              <a:rPr lang="en-US" dirty="0" err="1">
                <a:hlinkClick r:id="rId4"/>
              </a:rPr>
              <a:t>Josquin</a:t>
            </a:r>
            <a:r>
              <a:rPr lang="en-US" dirty="0">
                <a:hlinkClick r:id="rId4"/>
              </a:rPr>
              <a:t> </a:t>
            </a:r>
            <a:r>
              <a:rPr lang="en-US" dirty="0" err="1">
                <a:hlinkClick r:id="rId4"/>
              </a:rPr>
              <a:t>Desprez</a:t>
            </a:r>
            <a:r>
              <a:rPr lang="en-US" dirty="0">
                <a:hlinkClick r:id="rId4"/>
              </a:rPr>
              <a:t> - Motets &amp; Chansons - The Hilliard Ensemble – YouTube</a:t>
            </a:r>
            <a:endParaRPr lang="lv-LV" dirty="0"/>
          </a:p>
          <a:p>
            <a:r>
              <a:rPr lang="lv-LV" dirty="0"/>
              <a:t>Mesa «La, sol, fa, re, mi» </a:t>
            </a:r>
            <a:r>
              <a:rPr lang="en-US" dirty="0">
                <a:hlinkClick r:id="rId5"/>
              </a:rPr>
              <a:t>(19) </a:t>
            </a:r>
            <a:r>
              <a:rPr lang="en-US" dirty="0" err="1">
                <a:hlinkClick r:id="rId5"/>
              </a:rPr>
              <a:t>Josquin</a:t>
            </a:r>
            <a:r>
              <a:rPr lang="en-US" dirty="0">
                <a:hlinkClick r:id="rId5"/>
              </a:rPr>
              <a:t> des </a:t>
            </a:r>
            <a:r>
              <a:rPr lang="en-US" dirty="0" err="1">
                <a:hlinkClick r:id="rId5"/>
              </a:rPr>
              <a:t>Prez</a:t>
            </a:r>
            <a:r>
              <a:rPr lang="en-US" dirty="0">
                <a:hlinkClick r:id="rId5"/>
              </a:rPr>
              <a:t> - </a:t>
            </a:r>
            <a:r>
              <a:rPr lang="en-US" dirty="0" err="1">
                <a:hlinkClick r:id="rId5"/>
              </a:rPr>
              <a:t>Missa</a:t>
            </a:r>
            <a:r>
              <a:rPr lang="en-US" dirty="0">
                <a:hlinkClick r:id="rId5"/>
              </a:rPr>
              <a:t> La sol fa re mi – YouTube</a:t>
            </a:r>
            <a:endParaRPr lang="lv-LV" dirty="0"/>
          </a:p>
          <a:p>
            <a:r>
              <a:rPr lang="lv-LV" dirty="0"/>
              <a:t>Orlando di Lasso </a:t>
            </a:r>
            <a:r>
              <a:rPr lang="en-US" dirty="0">
                <a:hlinkClick r:id="rId6"/>
              </a:rPr>
              <a:t>(19) </a:t>
            </a:r>
            <a:r>
              <a:rPr lang="en-US" dirty="0" err="1">
                <a:hlinkClick r:id="rId6"/>
              </a:rPr>
              <a:t>Lassus</a:t>
            </a:r>
            <a:r>
              <a:rPr lang="en-US" dirty="0">
                <a:hlinkClick r:id="rId6"/>
              </a:rPr>
              <a:t>-O la o </a:t>
            </a:r>
            <a:r>
              <a:rPr lang="en-US" dirty="0" err="1">
                <a:hlinkClick r:id="rId6"/>
              </a:rPr>
              <a:t>che</a:t>
            </a:r>
            <a:r>
              <a:rPr lang="en-US" dirty="0">
                <a:hlinkClick r:id="rId6"/>
              </a:rPr>
              <a:t> bon echo – YouTube</a:t>
            </a:r>
            <a:r>
              <a:rPr lang="lv-LV" dirty="0"/>
              <a:t/>
            </a:r>
            <a:br>
              <a:rPr lang="lv-LV" dirty="0"/>
            </a:br>
            <a:r>
              <a:rPr lang="lv-LV" dirty="0"/>
              <a:t>Matona mia cara </a:t>
            </a:r>
            <a:r>
              <a:rPr lang="en-GB" dirty="0">
                <a:hlinkClick r:id="rId7"/>
              </a:rPr>
              <a:t>(19) "</a:t>
            </a:r>
            <a:r>
              <a:rPr lang="en-GB" dirty="0" err="1">
                <a:hlinkClick r:id="rId7"/>
              </a:rPr>
              <a:t>Matona</a:t>
            </a:r>
            <a:r>
              <a:rPr lang="en-GB" dirty="0">
                <a:hlinkClick r:id="rId7"/>
              </a:rPr>
              <a:t> Mia Cara" with New York Polyphony – YouTube</a:t>
            </a:r>
            <a:endParaRPr lang="lv-LV" dirty="0"/>
          </a:p>
          <a:p>
            <a:r>
              <a:rPr lang="lv-LV" dirty="0"/>
              <a:t>Palestrīna - </a:t>
            </a:r>
            <a:r>
              <a:rPr lang="en-US" dirty="0">
                <a:hlinkClick r:id="rId8"/>
              </a:rPr>
              <a:t>(19) </a:t>
            </a:r>
            <a:r>
              <a:rPr lang="en-US" dirty="0" err="1">
                <a:hlinkClick r:id="rId8"/>
              </a:rPr>
              <a:t>Exsultate</a:t>
            </a:r>
            <a:r>
              <a:rPr lang="en-US" dirty="0">
                <a:hlinkClick r:id="rId8"/>
              </a:rPr>
              <a:t> </a:t>
            </a:r>
            <a:r>
              <a:rPr lang="en-US" dirty="0" err="1">
                <a:hlinkClick r:id="rId8"/>
              </a:rPr>
              <a:t>Deo</a:t>
            </a:r>
            <a:r>
              <a:rPr lang="en-US" dirty="0">
                <a:hlinkClick r:id="rId8"/>
              </a:rPr>
              <a:t> - Palestrina – YouTube</a:t>
            </a:r>
            <a:r>
              <a:rPr lang="lv-LV" dirty="0"/>
              <a:t/>
            </a:r>
            <a:br>
              <a:rPr lang="lv-LV" dirty="0"/>
            </a:br>
            <a:r>
              <a:rPr lang="lv-LV" dirty="0"/>
              <a:t>Džovani Gabrieli - </a:t>
            </a:r>
            <a:r>
              <a:rPr lang="it-IT" dirty="0">
                <a:hlinkClick r:id="rId9"/>
              </a:rPr>
              <a:t>(19) Giovanni Gabrieli | Jubilate Deo [á 8; The Cambridge Singers &amp; La Nuova Musica] - YouTube</a:t>
            </a:r>
            <a:endParaRPr lang="en-US" dirty="0"/>
          </a:p>
        </p:txBody>
      </p:sp>
    </p:spTree>
    <p:extLst>
      <p:ext uri="{BB962C8B-B14F-4D97-AF65-F5344CB8AC3E}">
        <p14:creationId xmlns:p14="http://schemas.microsoft.com/office/powerpoint/2010/main" val="93154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327</TotalTime>
  <Words>244</Words>
  <Application>Microsoft Office PowerPoint</Application>
  <PresentationFormat>Platekrāna</PresentationFormat>
  <Paragraphs>24</Paragraphs>
  <Slides>12</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12</vt:i4>
      </vt:variant>
    </vt:vector>
  </HeadingPairs>
  <TitlesOfParts>
    <vt:vector size="17" baseType="lpstr">
      <vt:lpstr>Calibri</vt:lpstr>
      <vt:lpstr>Tw Cen MT</vt:lpstr>
      <vt:lpstr>Tw Cen MT Condensed</vt:lpstr>
      <vt:lpstr>Wingdings 3</vt:lpstr>
      <vt:lpstr>Integral</vt:lpstr>
      <vt:lpstr>RENESANSE</vt:lpstr>
      <vt:lpstr>PowerPoint prezentācija</vt:lpstr>
      <vt:lpstr>PowerPoint prezentācija</vt:lpstr>
      <vt:lpstr>PowerPoint prezentācija</vt:lpstr>
      <vt:lpstr>SLAVENĀKIE RENESANSES LAIKMETA CILVĒKI</vt:lpstr>
      <vt:lpstr>Mākslinieki/arhitekti/skulptori ...</vt:lpstr>
      <vt:lpstr>PowerPoint prezentācija</vt:lpstr>
      <vt:lpstr>    </vt:lpstr>
      <vt:lpstr>madrigāli</vt:lpstr>
      <vt:lpstr>PowerPoint prezentācija</vt:lpstr>
      <vt:lpstr>Instrumentālā mūzika</vt:lpstr>
      <vt:lpstr>APKOPOJUMS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RENESANSE</dc:title>
  <dc:creator>Administrator</dc:creator>
  <cp:lastModifiedBy>User</cp:lastModifiedBy>
  <cp:revision>18</cp:revision>
  <dcterms:created xsi:type="dcterms:W3CDTF">2023-09-24T09:57:46Z</dcterms:created>
  <dcterms:modified xsi:type="dcterms:W3CDTF">2023-10-02T08:23:41Z</dcterms:modified>
</cp:coreProperties>
</file>